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9" r:id="rId3"/>
    <p:sldId id="277" r:id="rId4"/>
    <p:sldId id="262" r:id="rId5"/>
    <p:sldId id="275" r:id="rId6"/>
  </p:sldIdLst>
  <p:sldSz cx="12192000" cy="6858000"/>
  <p:notesSz cx="6797675" cy="9926638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s Klos" initials="HK" lastIdx="0" clrIdx="0">
    <p:extLst>
      <p:ext uri="{19B8F6BF-5375-455C-9EA6-DF929625EA0E}">
        <p15:presenceInfo xmlns:p15="http://schemas.microsoft.com/office/powerpoint/2012/main" userId="S-1-5-21-2146275928-4064890949-3669507397-1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3333CC"/>
    <a:srgbClr val="0000FF"/>
    <a:srgbClr val="1C3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27" autoAdjust="0"/>
  </p:normalViewPr>
  <p:slideViewPr>
    <p:cSldViewPr snapToGrid="0">
      <p:cViewPr>
        <p:scale>
          <a:sx n="114" d="100"/>
          <a:sy n="114" d="100"/>
        </p:scale>
        <p:origin x="462" y="-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050FF-6C44-47DE-BFDF-D07CE336B1EA}" type="datetimeFigureOut">
              <a:rPr lang="en-NL" smtClean="0"/>
              <a:t>01/02/2019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F68AF-55F5-4C40-B1C0-E40A8DBEBF0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7981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F68AF-55F5-4C40-B1C0-E40A8DBEBF0C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3245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F68AF-55F5-4C40-B1C0-E40A8DBEBF0C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6634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D45B6-45C0-475E-AEF6-A3DEBDCA0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4F880-1350-4D58-A997-3D17F09B9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EF7AF-DFB8-4553-9B02-BF4E152E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NL" noProof="0" dirty="0"/>
              <a:t>20/07/2018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FC1FA-1395-41BB-B7A6-B1E9B56F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Scalys ECSO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3AF94-3927-4BCB-8F39-B7B20DE0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D3825A-F843-4D2B-96F4-4E0D64270AD2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8848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484BA-6344-499A-AB9D-D5145F58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80FD4E-B515-450D-A0E3-9CFB311AA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CFE00-3B8D-4175-B68F-88C9F7FD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NL" dirty="0"/>
              <a:t>20/07/2018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630B1-3B7F-433B-8228-E511B484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Scalys ECSO </a:t>
            </a:r>
            <a:r>
              <a:rPr lang="nl-NL" dirty="0" err="1"/>
              <a:t>presentation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96C4F-DCC9-4A4C-A8C1-47FF86682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D3825A-F843-4D2B-96F4-4E0D64270AD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4351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623486-75B7-4D2C-8851-8E1970149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B59EF-813B-495C-AD4D-6C4227F7C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296A3-6869-4EE3-82F6-B6A7B0D7CA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NL" dirty="0"/>
              <a:t>20/07/2018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F6C71-0D73-40D2-8923-0344B79F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Scalys ECSO </a:t>
            </a:r>
            <a:r>
              <a:rPr lang="nl-NL" dirty="0" err="1"/>
              <a:t>presentation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AAC55-6BE8-43FA-A717-12E88FBA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D3825A-F843-4D2B-96F4-4E0D64270AD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2659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27EC-6896-47F9-B545-A88FD187F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F0EA8E-F109-4EA1-AFF5-EB94CE9F6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21670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C9612-589D-4964-AD1F-2C5FAE08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041" y="233045"/>
            <a:ext cx="633475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5C02D-BCA9-42E0-B415-D8C639026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59163-5A14-484D-8748-74E7AFC07E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04</a:t>
            </a:r>
            <a:r>
              <a:rPr lang="en-NL" dirty="0"/>
              <a:t>/0</a:t>
            </a:r>
            <a:r>
              <a:rPr lang="en-US" dirty="0"/>
              <a:t>2</a:t>
            </a:r>
            <a:r>
              <a:rPr lang="en-NL" dirty="0"/>
              <a:t>/201</a:t>
            </a:r>
            <a:r>
              <a:rPr lang="en-US" dirty="0"/>
              <a:t>9</a:t>
            </a:r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613AB-46F7-4FB6-88D3-D9A2306A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HSD presentation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0572D-66CC-459B-8C7C-0032DFD2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D3825A-F843-4D2B-96F4-4E0D64270AD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5036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3DCA6-49CA-4635-B4C2-CEC1554D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73CF7-8DD0-47F9-8570-592EAE3C3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1DA86-7D7E-42BE-9BE2-C8614AF6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NL" dirty="0"/>
              <a:t>20/07/2018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B86C6-F067-4E69-B864-ECE3DCAE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Scalys ECSO </a:t>
            </a:r>
            <a:r>
              <a:rPr lang="nl-NL" dirty="0" err="1"/>
              <a:t>presentation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75DC6-FF7E-4B72-9545-C26D4D0F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D3825A-F843-4D2B-96F4-4E0D64270AD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6500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3D5E-8428-4713-80D6-40179441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F601F-C3E3-4AA7-9323-39998C3BE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23D55-059A-4550-8F6C-AB8A4F1DC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6090B-A334-4996-9978-E0A631BD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NL" dirty="0"/>
              <a:t>20/07/2018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E2846-1C86-4A38-AFA2-0F23C4401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Scalys ECSO </a:t>
            </a:r>
            <a:r>
              <a:rPr lang="nl-NL" dirty="0" err="1"/>
              <a:t>presentation</a:t>
            </a:r>
            <a:endParaRPr lang="en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C0DE7-66E7-4820-8E38-D830B11E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D3825A-F843-4D2B-96F4-4E0D64270AD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0659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9371D-85CA-42D8-AE3C-E0EAE9D86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365125"/>
            <a:ext cx="73929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47ED0-5DC3-4671-9A96-C84515105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FC8AC-F5DF-40D8-8062-B36417109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AA790-ADB0-429F-ADA2-8CD39A338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2614F1-904C-4C0A-8AA8-8A92FBEE3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A5128-C145-47F0-B537-AFC1AE70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NL" dirty="0"/>
              <a:t>20/07/2018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FB50D9-0345-4B11-AF2A-DDE5A2E1C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Scalys ECSO </a:t>
            </a:r>
            <a:r>
              <a:rPr lang="nl-NL" dirty="0" err="1"/>
              <a:t>presentation</a:t>
            </a:r>
            <a:endParaRPr lang="en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1A8692-24A2-4F65-98D0-5A01E621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D3825A-F843-4D2B-96F4-4E0D64270AD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7716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AD430-4155-4D9F-8C5E-EFFDCCB0C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2CA729-9113-4F47-B39D-9C645BEA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NL" dirty="0"/>
              <a:t>20/07/2018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9F997-C863-4BA9-A20C-73BDCB72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Scalys ECSO </a:t>
            </a:r>
            <a:r>
              <a:rPr lang="nl-NL" dirty="0" err="1"/>
              <a:t>presentation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EC5C4-7B18-44E8-977C-597FC10D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D3825A-F843-4D2B-96F4-4E0D64270AD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6821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28A1D-E731-424F-8996-65B79532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NL" dirty="0"/>
              <a:t>20/07/2018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7DD46A-CF8E-42B4-A135-F7238B5D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Scalys ECSO </a:t>
            </a:r>
            <a:r>
              <a:rPr lang="nl-NL" dirty="0" err="1"/>
              <a:t>presentation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49292-374D-4FEF-8482-3CC8792B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D3825A-F843-4D2B-96F4-4E0D64270AD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7249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0A191-1343-40C0-A655-D91EB66DC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62289-EB29-4EA3-8A2A-CE1096A62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D6B83-40C6-4E5A-AD93-830117F3C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AA311-1532-44F2-8A74-4518D671E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NL" dirty="0"/>
              <a:t>20/07/2018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4F586-6884-43DF-ABB3-B6E92F89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Scalys ECSO </a:t>
            </a:r>
            <a:r>
              <a:rPr lang="nl-NL" dirty="0" err="1"/>
              <a:t>presentation</a:t>
            </a:r>
            <a:endParaRPr lang="en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9D1CE-5B6D-4CA5-8964-30A3DE06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D3825A-F843-4D2B-96F4-4E0D64270AD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7246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1B67-53BF-440A-B4AE-DCEAA39D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C24913-C62F-44C9-A1D5-76D9D6E67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6AC44-5E8F-4732-801D-9A92D5BC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BA7ED-5E89-4625-9AA6-8195CDC5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NL" dirty="0"/>
              <a:t>20/07/2018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2CA48-ADC5-47FE-B6D9-8B1D8E7AB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Scalys ECSO </a:t>
            </a:r>
            <a:r>
              <a:rPr lang="nl-NL" dirty="0" err="1"/>
              <a:t>presentation</a:t>
            </a:r>
            <a:endParaRPr lang="en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95C24-34AD-4A37-B858-DD385DC66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D3825A-F843-4D2B-96F4-4E0D64270AD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4402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968CC5-D18D-42B4-92A0-C91505ED6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040" y="365125"/>
            <a:ext cx="63347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00E1F-6E38-4249-987F-45790EA04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E1765-474E-456B-896C-C6CF617B9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L" dirty="0"/>
              <a:t>20/07/2018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A7E15-9244-4CEF-B7A2-F33550B89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Scalys ECSO </a:t>
            </a:r>
            <a:r>
              <a:rPr lang="nl-NL" dirty="0" err="1"/>
              <a:t>presentation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EB087-5404-44FC-8184-3389E844A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5920" y="6356350"/>
            <a:ext cx="817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825A-F843-4D2B-96F4-4E0D64270AD2}" type="slidenum">
              <a:rPr lang="en-NL" smtClean="0"/>
              <a:t>‹#›</a:t>
            </a:fld>
            <a:endParaRPr lang="en-NL" dirty="0"/>
          </a:p>
        </p:txBody>
      </p:sp>
      <p:cxnSp>
        <p:nvCxnSpPr>
          <p:cNvPr id="16" name="Прямая соединительная линия 2">
            <a:extLst>
              <a:ext uri="{FF2B5EF4-FFF2-40B4-BE49-F238E27FC236}">
                <a16:creationId xmlns:a16="http://schemas.microsoft.com/office/drawing/2014/main" id="{F104C96A-342F-416F-95F0-FFE8C80FD557}"/>
              </a:ext>
            </a:extLst>
          </p:cNvPr>
          <p:cNvCxnSpPr>
            <a:cxnSpLocks/>
          </p:cNvCxnSpPr>
          <p:nvPr userDrawn="1"/>
        </p:nvCxnSpPr>
        <p:spPr>
          <a:xfrm>
            <a:off x="0" y="6327775"/>
            <a:ext cx="12192000" cy="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6">
            <a:extLst>
              <a:ext uri="{FF2B5EF4-FFF2-40B4-BE49-F238E27FC236}">
                <a16:creationId xmlns:a16="http://schemas.microsoft.com/office/drawing/2014/main" id="{8CF89805-4357-4520-B2BB-A416C9E34FE6}"/>
              </a:ext>
            </a:extLst>
          </p:cNvPr>
          <p:cNvSpPr/>
          <p:nvPr userDrawn="1"/>
        </p:nvSpPr>
        <p:spPr>
          <a:xfrm>
            <a:off x="838200" y="6313487"/>
            <a:ext cx="935038" cy="28575"/>
          </a:xfrm>
          <a:prstGeom prst="rect">
            <a:avLst/>
          </a:prstGeom>
          <a:solidFill>
            <a:srgbClr val="001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рямоугольник 12">
            <a:extLst>
              <a:ext uri="{FF2B5EF4-FFF2-40B4-BE49-F238E27FC236}">
                <a16:creationId xmlns:a16="http://schemas.microsoft.com/office/drawing/2014/main" id="{07923F05-8619-4675-8F42-B6F63327C8AA}"/>
              </a:ext>
            </a:extLst>
          </p:cNvPr>
          <p:cNvSpPr/>
          <p:nvPr userDrawn="1"/>
        </p:nvSpPr>
        <p:spPr>
          <a:xfrm>
            <a:off x="4368072" y="6313487"/>
            <a:ext cx="3600000" cy="28575"/>
          </a:xfrm>
          <a:prstGeom prst="rect">
            <a:avLst/>
          </a:prstGeom>
          <a:solidFill>
            <a:srgbClr val="001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9" name="Прямоугольник 15">
            <a:extLst>
              <a:ext uri="{FF2B5EF4-FFF2-40B4-BE49-F238E27FC236}">
                <a16:creationId xmlns:a16="http://schemas.microsoft.com/office/drawing/2014/main" id="{80C7D367-9B85-4104-9A46-EC728E6BB01C}"/>
              </a:ext>
            </a:extLst>
          </p:cNvPr>
          <p:cNvSpPr/>
          <p:nvPr userDrawn="1"/>
        </p:nvSpPr>
        <p:spPr>
          <a:xfrm>
            <a:off x="8753796" y="6313486"/>
            <a:ext cx="1080000" cy="28575"/>
          </a:xfrm>
          <a:prstGeom prst="rect">
            <a:avLst/>
          </a:prstGeom>
          <a:solidFill>
            <a:srgbClr val="001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6">
            <a:extLst>
              <a:ext uri="{FF2B5EF4-FFF2-40B4-BE49-F238E27FC236}">
                <a16:creationId xmlns:a16="http://schemas.microsoft.com/office/drawing/2014/main" id="{068F7AD9-ECDD-4409-AD27-51E00BB5F22B}"/>
              </a:ext>
            </a:extLst>
          </p:cNvPr>
          <p:cNvSpPr/>
          <p:nvPr userDrawn="1"/>
        </p:nvSpPr>
        <p:spPr>
          <a:xfrm>
            <a:off x="10809287" y="6313487"/>
            <a:ext cx="544512" cy="28575"/>
          </a:xfrm>
          <a:prstGeom prst="rect">
            <a:avLst/>
          </a:prstGeom>
          <a:solidFill>
            <a:srgbClr val="001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1" name="Afbeelding 13">
            <a:extLst>
              <a:ext uri="{FF2B5EF4-FFF2-40B4-BE49-F238E27FC236}">
                <a16:creationId xmlns:a16="http://schemas.microsoft.com/office/drawing/2014/main" id="{4459CA04-3346-486E-A6C4-DCEC001CEA7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546265"/>
            <a:ext cx="3726000" cy="80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6F5FCBA6-FC28-4E4E-A35B-D14F5827BC08}"/>
              </a:ext>
            </a:extLst>
          </p:cNvPr>
          <p:cNvSpPr txBox="1">
            <a:spLocks/>
          </p:cNvSpPr>
          <p:nvPr userDrawn="1"/>
        </p:nvSpPr>
        <p:spPr>
          <a:xfrm>
            <a:off x="8657208" y="6356350"/>
            <a:ext cx="1273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www.Scalys.com</a:t>
            </a:r>
            <a:endParaRPr lang="en-NL" b="1" dirty="0"/>
          </a:p>
        </p:txBody>
      </p:sp>
    </p:spTree>
    <p:extLst>
      <p:ext uri="{BB962C8B-B14F-4D97-AF65-F5344CB8AC3E}">
        <p14:creationId xmlns:p14="http://schemas.microsoft.com/office/powerpoint/2010/main" val="244434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3">
            <a:extLst>
              <a:ext uri="{FF2B5EF4-FFF2-40B4-BE49-F238E27FC236}">
                <a16:creationId xmlns:a16="http://schemas.microsoft.com/office/drawing/2014/main" id="{886FB1D0-867F-4DC9-B231-3B31A2289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546265"/>
            <a:ext cx="6730164" cy="145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8">
            <a:extLst>
              <a:ext uri="{FF2B5EF4-FFF2-40B4-BE49-F238E27FC236}">
                <a16:creationId xmlns:a16="http://schemas.microsoft.com/office/drawing/2014/main" id="{BB795D0F-26F4-4377-A9E5-61655ED9F01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57450" y="5949950"/>
            <a:ext cx="1490296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63" tIns="51581" rIns="103163" bIns="5158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©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 Scalys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January 2019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id="{14FA10E4-9D8A-4017-895A-6EC091BCF9A3}"/>
              </a:ext>
            </a:extLst>
          </p:cNvPr>
          <p:cNvSpPr/>
          <p:nvPr userDrawn="1"/>
        </p:nvSpPr>
        <p:spPr>
          <a:xfrm rot="16200000">
            <a:off x="2255738" y="6235600"/>
            <a:ext cx="432000" cy="28575"/>
          </a:xfrm>
          <a:prstGeom prst="rect">
            <a:avLst/>
          </a:prstGeom>
          <a:solidFill>
            <a:srgbClr val="001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9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EAF420-BB87-4D6F-8CEB-F31271A0D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4510" y="1130091"/>
            <a:ext cx="2985246" cy="331694"/>
          </a:xfrm>
        </p:spPr>
        <p:txBody>
          <a:bodyPr>
            <a:normAutofit fontScale="90000"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We secure the communication</a:t>
            </a:r>
            <a:endParaRPr lang="en-NL" sz="18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32EEE-5C85-4178-BD5E-FB8DCFD14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278" y="5484287"/>
            <a:ext cx="2243328" cy="834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A65358-788D-4A2E-99C3-5B4B72443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55" y="5484287"/>
            <a:ext cx="3018118" cy="816088"/>
          </a:xfrm>
          <a:prstGeom prst="rect">
            <a:avLst/>
          </a:prstGeom>
        </p:spPr>
      </p:pic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63745D79-B6E5-4E77-A508-9D84A09A9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836" y="3293023"/>
            <a:ext cx="3272785" cy="20591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163BFA-83C8-4B4E-A1E3-9FCE0CDB1D87}"/>
              </a:ext>
            </a:extLst>
          </p:cNvPr>
          <p:cNvSpPr/>
          <p:nvPr/>
        </p:nvSpPr>
        <p:spPr>
          <a:xfrm>
            <a:off x="1420501" y="1461785"/>
            <a:ext cx="52647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Scalys offers a unique set of High-Grade Communication solutions and products for the consumer &amp; Industrial market with a military grade of security (hardening).</a:t>
            </a:r>
          </a:p>
          <a:p>
            <a:endParaRPr lang="en-US" dirty="0"/>
          </a:p>
          <a:p>
            <a:r>
              <a:rPr lang="en-US" dirty="0"/>
              <a:t>Scalys creates enterprise-level routers, sensor-, (I)IoT)-gateways, communication hubs and secure edge devices combining leading technology with innovative design concepts to modernize and secure the communication of these connected devices.</a:t>
            </a:r>
          </a:p>
          <a:p>
            <a:endParaRPr lang="en-US" dirty="0"/>
          </a:p>
          <a:p>
            <a:r>
              <a:rPr lang="en-US" dirty="0"/>
              <a:t>Scalys can customize products to help companies and startups create their own solutions based on our platforms.</a:t>
            </a:r>
          </a:p>
          <a:p>
            <a:endParaRPr lang="en-US" dirty="0"/>
          </a:p>
          <a:p>
            <a:r>
              <a:rPr lang="en-US" dirty="0"/>
              <a:t>Scalys, based in Hengelo (the Netherlands), is founded in 2017.</a:t>
            </a:r>
          </a:p>
          <a:p>
            <a:endParaRPr lang="en-NL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498C7E-6290-4467-826D-793B061F3F4C}"/>
              </a:ext>
            </a:extLst>
          </p:cNvPr>
          <p:cNvSpPr/>
          <p:nvPr/>
        </p:nvSpPr>
        <p:spPr>
          <a:xfrm>
            <a:off x="6896035" y="5709331"/>
            <a:ext cx="1095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Partners</a:t>
            </a:r>
            <a:endParaRPr lang="en-NL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EB640A-D387-4494-99C6-86E45699B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6284" y="530262"/>
            <a:ext cx="3159337" cy="205919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6FDEA6B-ED32-4172-A5D4-5931EEE2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b-NO" dirty="0"/>
              <a:t>HSD_Presentation_February_2019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0383F0A-5174-47EE-83B7-36248D7C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40266" cy="365125"/>
          </a:xfrm>
        </p:spPr>
        <p:txBody>
          <a:bodyPr/>
          <a:lstStyle/>
          <a:p>
            <a:r>
              <a:rPr lang="en-US" dirty="0"/>
              <a:t>4/2/2019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7545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64589E-C8FD-4906-AE6E-EFAB7DEA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40266" cy="365125"/>
          </a:xfrm>
        </p:spPr>
        <p:txBody>
          <a:bodyPr/>
          <a:lstStyle/>
          <a:p>
            <a:r>
              <a:rPr lang="en-US" dirty="0"/>
              <a:t>4/2/2019</a:t>
            </a:r>
            <a:endParaRPr lang="en-NL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1FAA4A-A438-4E68-96D4-1D864BFCA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b-NO" dirty="0"/>
              <a:t>HSD_Presentation_February_2019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E64F6B-4D76-44D1-97FD-F89839E1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FD3825A-F843-4D2B-96F4-4E0D64270AD2}" type="slidenum">
              <a:rPr lang="en-NL" smtClean="0"/>
              <a:t>2</a:t>
            </a:fld>
            <a:endParaRPr lang="en-NL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A55E235-081A-426B-8C6A-F2BA2764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508" y="646030"/>
            <a:ext cx="6944269" cy="699828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3399"/>
                </a:solidFill>
              </a:rPr>
              <a:t>  Your home network is at risk!</a:t>
            </a:r>
            <a:endParaRPr lang="en-NL" sz="4800" b="1" dirty="0">
              <a:solidFill>
                <a:srgbClr val="003399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C5F5A10-5834-4964-B744-91B8732A4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01" y="1567844"/>
            <a:ext cx="10515602" cy="4522563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 TrustBox router - cyber security protection</a:t>
            </a:r>
          </a:p>
          <a:p>
            <a:pPr lvl="1">
              <a:buBlip>
                <a:blip r:embed="rId2">
                  <a:extLst/>
                </a:blip>
              </a:buBlip>
            </a:pPr>
            <a:r>
              <a:rPr lang="en-US" dirty="0"/>
              <a:t> Protection of firmware</a:t>
            </a:r>
          </a:p>
          <a:p>
            <a:pPr lvl="2">
              <a:buBlip>
                <a:blip r:embed="rId2">
                  <a:extLst/>
                </a:blip>
              </a:buBlip>
            </a:pPr>
            <a:r>
              <a:rPr lang="en-US" dirty="0"/>
              <a:t> No MITM attack</a:t>
            </a:r>
          </a:p>
          <a:p>
            <a:pPr lvl="1">
              <a:buBlip>
                <a:blip r:embed="rId2">
                  <a:extLst/>
                </a:blip>
              </a:buBlip>
            </a:pPr>
            <a:r>
              <a:rPr lang="en-US" dirty="0"/>
              <a:t> Secure Software updates</a:t>
            </a:r>
          </a:p>
          <a:p>
            <a:pPr lvl="2">
              <a:buBlip>
                <a:blip r:embed="rId2">
                  <a:extLst/>
                </a:blip>
              </a:buBlip>
            </a:pPr>
            <a:r>
              <a:rPr lang="en-US" dirty="0"/>
              <a:t> Secure software provisioning</a:t>
            </a:r>
          </a:p>
          <a:p>
            <a:pPr lvl="1">
              <a:buBlip>
                <a:blip r:embed="rId2">
                  <a:extLst/>
                </a:blip>
              </a:buBlip>
            </a:pPr>
            <a:r>
              <a:rPr lang="en-US" dirty="0"/>
              <a:t> Secure hardware hardened </a:t>
            </a:r>
          </a:p>
          <a:p>
            <a:pPr marL="457200" lvl="1" indent="0">
              <a:buNone/>
            </a:pPr>
            <a:r>
              <a:rPr lang="en-US" dirty="0"/>
              <a:t>     platform implemented</a:t>
            </a:r>
          </a:p>
          <a:p>
            <a:pPr lvl="2">
              <a:buBlip>
                <a:blip r:embed="rId2">
                  <a:extLst/>
                </a:blip>
              </a:buBlip>
            </a:pPr>
            <a:r>
              <a:rPr lang="en-US" dirty="0"/>
              <a:t> ARM TrustZone, OP-TEE, </a:t>
            </a:r>
          </a:p>
          <a:p>
            <a:pPr marL="914400" lvl="2" indent="0">
              <a:buNone/>
            </a:pPr>
            <a:r>
              <a:rPr lang="en-US" dirty="0"/>
              <a:t>     integrated secure element</a:t>
            </a:r>
          </a:p>
          <a:p>
            <a:pPr lvl="1">
              <a:buBlip>
                <a:blip r:embed="rId2">
                  <a:extLst/>
                </a:blip>
              </a:buBlip>
            </a:pPr>
            <a:r>
              <a:rPr lang="en-US" dirty="0"/>
              <a:t> Protection of user credentials</a:t>
            </a:r>
          </a:p>
          <a:p>
            <a:pPr lvl="1">
              <a:buBlip>
                <a:blip r:embed="rId2">
                  <a:extLst/>
                </a:blip>
              </a:buBlip>
            </a:pPr>
            <a:r>
              <a:rPr lang="en-US" dirty="0"/>
              <a:t> Open source platform</a:t>
            </a:r>
          </a:p>
          <a:p>
            <a:pPr lvl="1">
              <a:buBlip>
                <a:blip r:embed="rId2">
                  <a:extLst/>
                </a:blip>
              </a:buBlip>
            </a:pPr>
            <a:r>
              <a:rPr lang="en-US" dirty="0"/>
              <a:t> Threat monitoring and management with partners</a:t>
            </a:r>
            <a:endParaRPr lang="en-US" sz="2800" dirty="0"/>
          </a:p>
          <a:p>
            <a:pPr marL="457200" lvl="1" indent="0">
              <a:buNone/>
            </a:pPr>
            <a:endParaRPr lang="en-US" sz="3200" dirty="0"/>
          </a:p>
          <a:p>
            <a:pPr marL="914400" lvl="2" indent="0">
              <a:buNone/>
            </a:pP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95C4E8-4F0B-4717-8970-B080A294F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073" y="2180915"/>
            <a:ext cx="6861141" cy="320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9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2B913-EBC3-4277-B518-F3EC8E20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0" y="15874"/>
            <a:ext cx="826008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ea typeface="Yu Gothic UI Semilight" panose="020B0400000000000000" pitchFamily="34" charset="-128"/>
              </a:rPr>
              <a:t>TrustBox</a:t>
            </a:r>
            <a:r>
              <a:rPr lang="en-US" sz="4800" b="1" dirty="0">
                <a:ea typeface="Yu Gothic UI Semilight" panose="020B0400000000000000" pitchFamily="34" charset="-128"/>
              </a:rPr>
              <a:t> (Industrial)IoT Gateway</a:t>
            </a:r>
            <a:endParaRPr lang="en-NL" sz="4800" b="1" dirty="0">
              <a:ea typeface="Yu Gothic UI Semilight" panose="020B04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D217E-9611-48E7-802E-329EF8FD1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238"/>
            <a:ext cx="5391771" cy="4530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Worked together with Microsoft to enable “Open Enclave” software on our TrustBox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Open Enclave adds a security software layer to Azure IoT Edge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ARM based devices, </a:t>
            </a:r>
          </a:p>
          <a:p>
            <a:pPr marL="0" indent="0">
              <a:buNone/>
            </a:pPr>
            <a:r>
              <a:rPr lang="en-US" dirty="0"/>
              <a:t>Microsoft selected our TrustBox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97F93-2F32-4BB8-94AC-BE5AB8000B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4/2/2019</a:t>
            </a:r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401E2-04BA-4DA8-8E00-1437A052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1764"/>
            <a:ext cx="4114800" cy="239711"/>
          </a:xfrm>
        </p:spPr>
        <p:txBody>
          <a:bodyPr/>
          <a:lstStyle/>
          <a:p>
            <a:r>
              <a:rPr lang="nb-NO" dirty="0"/>
              <a:t>HSD_Presentation_February 2019</a:t>
            </a:r>
            <a:endParaRPr lang="en-GB" dirty="0"/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A4BDB-B95D-47DA-BBDC-D21BDC06B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FD3825A-F843-4D2B-96F4-4E0D64270AD2}" type="slidenum">
              <a:rPr lang="en-NL" smtClean="0"/>
              <a:t>3</a:t>
            </a:fld>
            <a:endParaRPr lang="en-NL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0D3670-4CAB-4676-9B24-7C12F6952738}"/>
              </a:ext>
            </a:extLst>
          </p:cNvPr>
          <p:cNvGrpSpPr/>
          <p:nvPr/>
        </p:nvGrpSpPr>
        <p:grpSpPr>
          <a:xfrm>
            <a:off x="6312638" y="1080142"/>
            <a:ext cx="5470615" cy="5096821"/>
            <a:chOff x="6284063" y="1518154"/>
            <a:chExt cx="5470615" cy="50968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CDF5C2-D09A-4E3E-9461-94F0EE217A9E}"/>
                </a:ext>
              </a:extLst>
            </p:cNvPr>
            <p:cNvSpPr txBox="1"/>
            <p:nvPr/>
          </p:nvSpPr>
          <p:spPr>
            <a:xfrm>
              <a:off x="10128794" y="4307701"/>
              <a:ext cx="108323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1A1A1A"/>
                      </a:gs>
                      <a:gs pos="30000">
                        <a:srgbClr val="1A1A1A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OS agnostic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9BBA2F-32DF-481B-AAD6-DE90B80720EA}"/>
                </a:ext>
              </a:extLst>
            </p:cNvPr>
            <p:cNvSpPr/>
            <p:nvPr/>
          </p:nvSpPr>
          <p:spPr bwMode="auto">
            <a:xfrm>
              <a:off x="6284063" y="3062150"/>
              <a:ext cx="3295650" cy="3552825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Azure IoT Edge Device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2C683D-D237-4EBE-98E3-4AF8D6E50C4F}"/>
                </a:ext>
              </a:extLst>
            </p:cNvPr>
            <p:cNvSpPr/>
            <p:nvPr/>
          </p:nvSpPr>
          <p:spPr bwMode="auto">
            <a:xfrm>
              <a:off x="6550763" y="4128950"/>
              <a:ext cx="2800350" cy="609601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Secured OS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CB4656-E04C-4AC1-A1B1-33A4CA733F86}"/>
                </a:ext>
              </a:extLst>
            </p:cNvPr>
            <p:cNvSpPr/>
            <p:nvPr/>
          </p:nvSpPr>
          <p:spPr bwMode="auto">
            <a:xfrm>
              <a:off x="6550763" y="4871901"/>
              <a:ext cx="2800350" cy="609600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Azure IoT Edge Security Manager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5933A05-810D-40BA-A328-4837D0D4AE25}"/>
                </a:ext>
              </a:extLst>
            </p:cNvPr>
            <p:cNvSpPr/>
            <p:nvPr/>
          </p:nvSpPr>
          <p:spPr bwMode="auto">
            <a:xfrm>
              <a:off x="6550763" y="5605326"/>
              <a:ext cx="2800350" cy="60960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Tamper resistant hardware root of trust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044CF3-3E53-4FBC-9D36-DE7504B7EA3B}"/>
                </a:ext>
              </a:extLst>
            </p:cNvPr>
            <p:cNvSpPr/>
            <p:nvPr/>
          </p:nvSpPr>
          <p:spPr bwMode="auto">
            <a:xfrm>
              <a:off x="6550763" y="3228112"/>
              <a:ext cx="2800350" cy="748439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Azure</a:t>
              </a:r>
            </a:p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IoT </a:t>
              </a:r>
            </a:p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Edge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587B8ED-9018-4D0F-8E3A-C2BED6488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74131" y="3256685"/>
              <a:ext cx="553613" cy="748440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808A8D-6E0E-4E5D-8E4D-FB067023C966}"/>
                </a:ext>
              </a:extLst>
            </p:cNvPr>
            <p:cNvGrpSpPr/>
            <p:nvPr/>
          </p:nvGrpSpPr>
          <p:grpSpPr>
            <a:xfrm>
              <a:off x="6592576" y="1518154"/>
              <a:ext cx="2800350" cy="1238249"/>
              <a:chOff x="6592576" y="1518154"/>
              <a:chExt cx="2800350" cy="1238249"/>
            </a:xfrm>
          </p:grpSpPr>
          <p:sp>
            <p:nvSpPr>
              <p:cNvPr id="32" name="Freeform 57">
                <a:extLst>
                  <a:ext uri="{FF2B5EF4-FFF2-40B4-BE49-F238E27FC236}">
                    <a16:creationId xmlns:a16="http://schemas.microsoft.com/office/drawing/2014/main" id="{6151CF14-3726-420F-BBA3-4DBD5500CD51}"/>
                  </a:ext>
                </a:extLst>
              </p:cNvPr>
              <p:cNvSpPr/>
              <p:nvPr/>
            </p:nvSpPr>
            <p:spPr>
              <a:xfrm>
                <a:off x="6592576" y="1518154"/>
                <a:ext cx="2800350" cy="1238249"/>
              </a:xfrm>
              <a:custGeom>
                <a:avLst/>
                <a:gdLst>
                  <a:gd name="connsiteX0" fmla="*/ 1250518 w 1888055"/>
                  <a:gd name="connsiteY0" fmla="*/ 0 h 1164260"/>
                  <a:gd name="connsiteX1" fmla="*/ 1589570 w 1888055"/>
                  <a:gd name="connsiteY1" fmla="*/ 339052 h 1164260"/>
                  <a:gd name="connsiteX2" fmla="*/ 1589570 w 1888055"/>
                  <a:gd name="connsiteY2" fmla="*/ 377117 h 1164260"/>
                  <a:gd name="connsiteX3" fmla="*/ 1583859 w 1888055"/>
                  <a:gd name="connsiteY3" fmla="*/ 433775 h 1164260"/>
                  <a:gd name="connsiteX4" fmla="*/ 1593835 w 1888055"/>
                  <a:gd name="connsiteY4" fmla="*/ 434780 h 1164260"/>
                  <a:gd name="connsiteX5" fmla="*/ 1888055 w 1888055"/>
                  <a:gd name="connsiteY5" fmla="*/ 795777 h 1164260"/>
                  <a:gd name="connsiteX6" fmla="*/ 1519572 w 1888055"/>
                  <a:gd name="connsiteY6" fmla="*/ 1164260 h 1164260"/>
                  <a:gd name="connsiteX7" fmla="*/ 368483 w 1888055"/>
                  <a:gd name="connsiteY7" fmla="*/ 1164260 h 1164260"/>
                  <a:gd name="connsiteX8" fmla="*/ 0 w 1888055"/>
                  <a:gd name="connsiteY8" fmla="*/ 795777 h 1164260"/>
                  <a:gd name="connsiteX9" fmla="*/ 368483 w 1888055"/>
                  <a:gd name="connsiteY9" fmla="*/ 427294 h 1164260"/>
                  <a:gd name="connsiteX10" fmla="*/ 394054 w 1888055"/>
                  <a:gd name="connsiteY10" fmla="*/ 427294 h 1164260"/>
                  <a:gd name="connsiteX11" fmla="*/ 403956 w 1888055"/>
                  <a:gd name="connsiteY11" fmla="*/ 395393 h 1164260"/>
                  <a:gd name="connsiteX12" fmla="*/ 733901 w 1888055"/>
                  <a:gd name="connsiteY12" fmla="*/ 176691 h 1164260"/>
                  <a:gd name="connsiteX13" fmla="*/ 746153 w 1888055"/>
                  <a:gd name="connsiteY13" fmla="*/ 176691 h 1164260"/>
                  <a:gd name="connsiteX14" fmla="*/ 852637 w 1888055"/>
                  <a:gd name="connsiteY14" fmla="*/ 192790 h 1164260"/>
                  <a:gd name="connsiteX15" fmla="*/ 930871 w 1888055"/>
                  <a:gd name="connsiteY15" fmla="*/ 230399 h 1164260"/>
                  <a:gd name="connsiteX16" fmla="*/ 938111 w 1888055"/>
                  <a:gd name="connsiteY16" fmla="*/ 207078 h 1164260"/>
                  <a:gd name="connsiteX17" fmla="*/ 1250518 w 1888055"/>
                  <a:gd name="connsiteY17" fmla="*/ 0 h 116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88055" h="1164260">
                    <a:moveTo>
                      <a:pt x="1250518" y="0"/>
                    </a:moveTo>
                    <a:cubicBezTo>
                      <a:pt x="1437771" y="0"/>
                      <a:pt x="1589570" y="151799"/>
                      <a:pt x="1589570" y="339052"/>
                    </a:cubicBezTo>
                    <a:lnTo>
                      <a:pt x="1589570" y="377117"/>
                    </a:lnTo>
                    <a:lnTo>
                      <a:pt x="1583859" y="433775"/>
                    </a:lnTo>
                    <a:lnTo>
                      <a:pt x="1593835" y="434780"/>
                    </a:lnTo>
                    <a:cubicBezTo>
                      <a:pt x="1761746" y="469140"/>
                      <a:pt x="1888055" y="617708"/>
                      <a:pt x="1888055" y="795777"/>
                    </a:cubicBezTo>
                    <a:cubicBezTo>
                      <a:pt x="1888055" y="999285"/>
                      <a:pt x="1723080" y="1164260"/>
                      <a:pt x="1519572" y="1164260"/>
                    </a:cubicBezTo>
                    <a:lnTo>
                      <a:pt x="368483" y="1164260"/>
                    </a:lnTo>
                    <a:cubicBezTo>
                      <a:pt x="164975" y="1164260"/>
                      <a:pt x="0" y="999285"/>
                      <a:pt x="0" y="795777"/>
                    </a:cubicBezTo>
                    <a:cubicBezTo>
                      <a:pt x="0" y="592269"/>
                      <a:pt x="164975" y="427294"/>
                      <a:pt x="368483" y="427294"/>
                    </a:cubicBezTo>
                    <a:lnTo>
                      <a:pt x="394054" y="427294"/>
                    </a:lnTo>
                    <a:lnTo>
                      <a:pt x="403956" y="395393"/>
                    </a:lnTo>
                    <a:cubicBezTo>
                      <a:pt x="458316" y="266871"/>
                      <a:pt x="585578" y="176691"/>
                      <a:pt x="733901" y="176691"/>
                    </a:cubicBezTo>
                    <a:lnTo>
                      <a:pt x="746153" y="176691"/>
                    </a:lnTo>
                    <a:cubicBezTo>
                      <a:pt x="783234" y="176691"/>
                      <a:pt x="818999" y="182327"/>
                      <a:pt x="852637" y="192790"/>
                    </a:cubicBezTo>
                    <a:lnTo>
                      <a:pt x="930871" y="230399"/>
                    </a:lnTo>
                    <a:lnTo>
                      <a:pt x="938111" y="207078"/>
                    </a:lnTo>
                    <a:cubicBezTo>
                      <a:pt x="989582" y="85387"/>
                      <a:pt x="1110079" y="0"/>
                      <a:pt x="1250518" y="0"/>
                    </a:cubicBezTo>
                    <a:close/>
                  </a:path>
                </a:pathLst>
              </a:cu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3F2F9020-013C-47EC-BD85-766053541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8412" y="1966593"/>
                <a:ext cx="505050" cy="651240"/>
              </a:xfrm>
              <a:prstGeom prst="rect">
                <a:avLst/>
              </a:prstGeom>
            </p:spPr>
          </p:pic>
        </p:grpSp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1B91061A-8085-4224-974B-6A743B2C01C5}"/>
                </a:ext>
              </a:extLst>
            </p:cNvPr>
            <p:cNvSpPr/>
            <p:nvPr/>
          </p:nvSpPr>
          <p:spPr>
            <a:xfrm>
              <a:off x="9814101" y="5605326"/>
              <a:ext cx="196770" cy="609600"/>
            </a:xfrm>
            <a:prstGeom prst="rightBrac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D928C572-B0F6-4B18-B318-B9C9D1229B81}"/>
                </a:ext>
              </a:extLst>
            </p:cNvPr>
            <p:cNvSpPr/>
            <p:nvPr/>
          </p:nvSpPr>
          <p:spPr>
            <a:xfrm>
              <a:off x="9814101" y="4871901"/>
              <a:ext cx="196770" cy="609600"/>
            </a:xfrm>
            <a:prstGeom prst="rightBrac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EECD370D-76D5-49EA-A780-0A844B988C35}"/>
                </a:ext>
              </a:extLst>
            </p:cNvPr>
            <p:cNvSpPr/>
            <p:nvPr/>
          </p:nvSpPr>
          <p:spPr>
            <a:xfrm>
              <a:off x="9814101" y="4110623"/>
              <a:ext cx="196770" cy="609600"/>
            </a:xfrm>
            <a:prstGeom prst="rightBrac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FF27DA-33AC-4FBE-83DD-2BA6AD8DDD89}"/>
                </a:ext>
              </a:extLst>
            </p:cNvPr>
            <p:cNvSpPr txBox="1"/>
            <p:nvPr/>
          </p:nvSpPr>
          <p:spPr>
            <a:xfrm>
              <a:off x="10128794" y="5787685"/>
              <a:ext cx="162588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Scalys TrustBox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E04AE7-6CF0-4F19-B704-6EA3551CC3BF}"/>
                </a:ext>
              </a:extLst>
            </p:cNvPr>
            <p:cNvSpPr txBox="1"/>
            <p:nvPr/>
          </p:nvSpPr>
          <p:spPr>
            <a:xfrm>
              <a:off x="10128794" y="5072073"/>
              <a:ext cx="97619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1A1A1A"/>
                      </a:gs>
                      <a:gs pos="30000">
                        <a:srgbClr val="1A1A1A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Microsoft</a:t>
              </a:r>
            </a:p>
          </p:txBody>
        </p:sp>
        <p:sp>
          <p:nvSpPr>
            <p:cNvPr id="23" name="Fingerprint_E928">
              <a:extLst>
                <a:ext uri="{FF2B5EF4-FFF2-40B4-BE49-F238E27FC236}">
                  <a16:creationId xmlns:a16="http://schemas.microsoft.com/office/drawing/2014/main" id="{8931A1E6-867E-470C-B3E0-1A17E9EFA63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067886" y="3447836"/>
              <a:ext cx="160204" cy="215444"/>
            </a:xfrm>
            <a:custGeom>
              <a:avLst/>
              <a:gdLst>
                <a:gd name="T0" fmla="*/ 1116 w 2414"/>
                <a:gd name="T1" fmla="*/ 1998 h 3246"/>
                <a:gd name="T2" fmla="*/ 117 w 2414"/>
                <a:gd name="T3" fmla="*/ 2996 h 3246"/>
                <a:gd name="T4" fmla="*/ 2115 w 2414"/>
                <a:gd name="T5" fmla="*/ 250 h 3246"/>
                <a:gd name="T6" fmla="*/ 1116 w 2414"/>
                <a:gd name="T7" fmla="*/ 0 h 3246"/>
                <a:gd name="T8" fmla="*/ 117 w 2414"/>
                <a:gd name="T9" fmla="*/ 250 h 3246"/>
                <a:gd name="T10" fmla="*/ 2414 w 2414"/>
                <a:gd name="T11" fmla="*/ 1248 h 3246"/>
                <a:gd name="T12" fmla="*/ 1116 w 2414"/>
                <a:gd name="T13" fmla="*/ 499 h 3246"/>
                <a:gd name="T14" fmla="*/ 0 w 2414"/>
                <a:gd name="T15" fmla="*/ 999 h 3246"/>
                <a:gd name="T16" fmla="*/ 1677 w 2414"/>
                <a:gd name="T17" fmla="*/ 3246 h 3246"/>
                <a:gd name="T18" fmla="*/ 2115 w 2414"/>
                <a:gd name="T19" fmla="*/ 1998 h 3246"/>
                <a:gd name="T20" fmla="*/ 1116 w 2414"/>
                <a:gd name="T21" fmla="*/ 999 h 3246"/>
                <a:gd name="T22" fmla="*/ 117 w 2414"/>
                <a:gd name="T23" fmla="*/ 1998 h 3246"/>
                <a:gd name="T24" fmla="*/ 946 w 2414"/>
                <a:gd name="T25" fmla="*/ 3246 h 3246"/>
                <a:gd name="T26" fmla="*/ 1616 w 2414"/>
                <a:gd name="T27" fmla="*/ 1998 h 3246"/>
                <a:gd name="T28" fmla="*/ 1116 w 2414"/>
                <a:gd name="T29" fmla="*/ 1498 h 3246"/>
                <a:gd name="T30" fmla="*/ 617 w 2414"/>
                <a:gd name="T31" fmla="*/ 1998 h 3246"/>
                <a:gd name="T32" fmla="*/ 117 w 2414"/>
                <a:gd name="T33" fmla="*/ 2497 h 3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4" h="3246">
                  <a:moveTo>
                    <a:pt x="1116" y="1998"/>
                  </a:moveTo>
                  <a:cubicBezTo>
                    <a:pt x="1116" y="2550"/>
                    <a:pt x="669" y="2996"/>
                    <a:pt x="117" y="2996"/>
                  </a:cubicBezTo>
                  <a:moveTo>
                    <a:pt x="2115" y="250"/>
                  </a:moveTo>
                  <a:cubicBezTo>
                    <a:pt x="1819" y="91"/>
                    <a:pt x="1479" y="0"/>
                    <a:pt x="1116" y="0"/>
                  </a:cubicBezTo>
                  <a:cubicBezTo>
                    <a:pt x="754" y="0"/>
                    <a:pt x="413" y="91"/>
                    <a:pt x="117" y="250"/>
                  </a:cubicBezTo>
                  <a:moveTo>
                    <a:pt x="2414" y="1248"/>
                  </a:moveTo>
                  <a:cubicBezTo>
                    <a:pt x="2155" y="801"/>
                    <a:pt x="1671" y="499"/>
                    <a:pt x="1116" y="499"/>
                  </a:cubicBezTo>
                  <a:cubicBezTo>
                    <a:pt x="673" y="499"/>
                    <a:pt x="274" y="692"/>
                    <a:pt x="0" y="999"/>
                  </a:cubicBezTo>
                  <a:moveTo>
                    <a:pt x="1677" y="3246"/>
                  </a:moveTo>
                  <a:cubicBezTo>
                    <a:pt x="1951" y="2904"/>
                    <a:pt x="2115" y="2470"/>
                    <a:pt x="2115" y="1998"/>
                  </a:cubicBezTo>
                  <a:cubicBezTo>
                    <a:pt x="2115" y="1446"/>
                    <a:pt x="1668" y="999"/>
                    <a:pt x="1116" y="999"/>
                  </a:cubicBezTo>
                  <a:cubicBezTo>
                    <a:pt x="565" y="999"/>
                    <a:pt x="117" y="1446"/>
                    <a:pt x="117" y="1998"/>
                  </a:cubicBezTo>
                  <a:moveTo>
                    <a:pt x="946" y="3246"/>
                  </a:moveTo>
                  <a:cubicBezTo>
                    <a:pt x="1350" y="2978"/>
                    <a:pt x="1616" y="2519"/>
                    <a:pt x="1616" y="1998"/>
                  </a:cubicBezTo>
                  <a:cubicBezTo>
                    <a:pt x="1616" y="1722"/>
                    <a:pt x="1392" y="1498"/>
                    <a:pt x="1116" y="1498"/>
                  </a:cubicBezTo>
                  <a:cubicBezTo>
                    <a:pt x="840" y="1498"/>
                    <a:pt x="617" y="1722"/>
                    <a:pt x="617" y="1998"/>
                  </a:cubicBezTo>
                  <a:cubicBezTo>
                    <a:pt x="617" y="2274"/>
                    <a:pt x="393" y="2497"/>
                    <a:pt x="117" y="2497"/>
                  </a:cubicBezTo>
                </a:path>
              </a:pathLst>
            </a:custGeom>
            <a:noFill/>
            <a:ln w="1587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4" name="Freeform 77">
              <a:extLst>
                <a:ext uri="{FF2B5EF4-FFF2-40B4-BE49-F238E27FC236}">
                  <a16:creationId xmlns:a16="http://schemas.microsoft.com/office/drawing/2014/main" id="{B1317464-07D8-4497-9EE8-2B2F17FDA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4931" y="3747230"/>
              <a:ext cx="346030" cy="202052"/>
            </a:xfrm>
            <a:custGeom>
              <a:avLst/>
              <a:gdLst>
                <a:gd name="T0" fmla="*/ 308 w 395"/>
                <a:gd name="T1" fmla="*/ 36 h 230"/>
                <a:gd name="T2" fmla="*/ 270 w 395"/>
                <a:gd name="T3" fmla="*/ 5 h 230"/>
                <a:gd name="T4" fmla="*/ 234 w 395"/>
                <a:gd name="T5" fmla="*/ 20 h 230"/>
                <a:gd name="T6" fmla="*/ 200 w 395"/>
                <a:gd name="T7" fmla="*/ 20 h 230"/>
                <a:gd name="T8" fmla="*/ 196 w 395"/>
                <a:gd name="T9" fmla="*/ 20 h 230"/>
                <a:gd name="T10" fmla="*/ 161 w 395"/>
                <a:gd name="T11" fmla="*/ 20 h 230"/>
                <a:gd name="T12" fmla="*/ 126 w 395"/>
                <a:gd name="T13" fmla="*/ 5 h 230"/>
                <a:gd name="T14" fmla="*/ 87 w 395"/>
                <a:gd name="T15" fmla="*/ 36 h 230"/>
                <a:gd name="T16" fmla="*/ 48 w 395"/>
                <a:gd name="T17" fmla="*/ 216 h 230"/>
                <a:gd name="T18" fmla="*/ 75 w 395"/>
                <a:gd name="T19" fmla="*/ 230 h 230"/>
                <a:gd name="T20" fmla="*/ 113 w 395"/>
                <a:gd name="T21" fmla="*/ 189 h 230"/>
                <a:gd name="T22" fmla="*/ 162 w 395"/>
                <a:gd name="T23" fmla="*/ 169 h 230"/>
                <a:gd name="T24" fmla="*/ 233 w 395"/>
                <a:gd name="T25" fmla="*/ 169 h 230"/>
                <a:gd name="T26" fmla="*/ 283 w 395"/>
                <a:gd name="T27" fmla="*/ 189 h 230"/>
                <a:gd name="T28" fmla="*/ 320 w 395"/>
                <a:gd name="T29" fmla="*/ 230 h 230"/>
                <a:gd name="T30" fmla="*/ 347 w 395"/>
                <a:gd name="T31" fmla="*/ 216 h 230"/>
                <a:gd name="T32" fmla="*/ 308 w 395"/>
                <a:gd name="T33" fmla="*/ 3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5" h="230">
                  <a:moveTo>
                    <a:pt x="308" y="36"/>
                  </a:moveTo>
                  <a:cubicBezTo>
                    <a:pt x="312" y="17"/>
                    <a:pt x="299" y="11"/>
                    <a:pt x="270" y="5"/>
                  </a:cubicBezTo>
                  <a:cubicBezTo>
                    <a:pt x="240" y="0"/>
                    <a:pt x="234" y="20"/>
                    <a:pt x="234" y="20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56" y="0"/>
                    <a:pt x="126" y="5"/>
                  </a:cubicBezTo>
                  <a:cubicBezTo>
                    <a:pt x="96" y="11"/>
                    <a:pt x="84" y="17"/>
                    <a:pt x="87" y="36"/>
                  </a:cubicBezTo>
                  <a:cubicBezTo>
                    <a:pt x="87" y="36"/>
                    <a:pt x="0" y="165"/>
                    <a:pt x="48" y="216"/>
                  </a:cubicBezTo>
                  <a:cubicBezTo>
                    <a:pt x="64" y="230"/>
                    <a:pt x="68" y="230"/>
                    <a:pt x="75" y="230"/>
                  </a:cubicBezTo>
                  <a:cubicBezTo>
                    <a:pt x="82" y="230"/>
                    <a:pt x="95" y="203"/>
                    <a:pt x="113" y="189"/>
                  </a:cubicBezTo>
                  <a:cubicBezTo>
                    <a:pt x="131" y="174"/>
                    <a:pt x="148" y="170"/>
                    <a:pt x="162" y="169"/>
                  </a:cubicBezTo>
                  <a:cubicBezTo>
                    <a:pt x="173" y="169"/>
                    <a:pt x="223" y="169"/>
                    <a:pt x="233" y="169"/>
                  </a:cubicBezTo>
                  <a:cubicBezTo>
                    <a:pt x="248" y="170"/>
                    <a:pt x="265" y="174"/>
                    <a:pt x="283" y="189"/>
                  </a:cubicBezTo>
                  <a:cubicBezTo>
                    <a:pt x="301" y="203"/>
                    <a:pt x="313" y="230"/>
                    <a:pt x="320" y="230"/>
                  </a:cubicBezTo>
                  <a:cubicBezTo>
                    <a:pt x="327" y="230"/>
                    <a:pt x="332" y="230"/>
                    <a:pt x="347" y="216"/>
                  </a:cubicBezTo>
                  <a:cubicBezTo>
                    <a:pt x="395" y="165"/>
                    <a:pt x="308" y="36"/>
                    <a:pt x="308" y="36"/>
                  </a:cubicBezTo>
                  <a:close/>
                </a:path>
              </a:pathLst>
            </a:custGeom>
            <a:noFill/>
            <a:ln w="1587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E84A30C-7B26-4BFD-B58C-5011C8A688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24931" y="3070228"/>
              <a:ext cx="303690" cy="296722"/>
            </a:xfrm>
            <a:custGeom>
              <a:avLst/>
              <a:gdLst>
                <a:gd name="T0" fmla="*/ 3549 w 3875"/>
                <a:gd name="T1" fmla="*/ 2212 h 3788"/>
                <a:gd name="T2" fmla="*/ 3875 w 3875"/>
                <a:gd name="T3" fmla="*/ 2538 h 3788"/>
                <a:gd name="T4" fmla="*/ 3875 w 3875"/>
                <a:gd name="T5" fmla="*/ 2913 h 3788"/>
                <a:gd name="T6" fmla="*/ 3195 w 3875"/>
                <a:gd name="T7" fmla="*/ 2218 h 3788"/>
                <a:gd name="T8" fmla="*/ 2875 w 3875"/>
                <a:gd name="T9" fmla="*/ 2538 h 3788"/>
                <a:gd name="T10" fmla="*/ 2875 w 3875"/>
                <a:gd name="T11" fmla="*/ 2913 h 3788"/>
                <a:gd name="T12" fmla="*/ 1000 w 3875"/>
                <a:gd name="T13" fmla="*/ 1413 h 3788"/>
                <a:gd name="T14" fmla="*/ 375 w 3875"/>
                <a:gd name="T15" fmla="*/ 2038 h 3788"/>
                <a:gd name="T16" fmla="*/ 375 w 3875"/>
                <a:gd name="T17" fmla="*/ 3788 h 3788"/>
                <a:gd name="T18" fmla="*/ 1625 w 3875"/>
                <a:gd name="T19" fmla="*/ 3788 h 3788"/>
                <a:gd name="T20" fmla="*/ 1625 w 3875"/>
                <a:gd name="T21" fmla="*/ 2038 h 3788"/>
                <a:gd name="T22" fmla="*/ 1000 w 3875"/>
                <a:gd name="T23" fmla="*/ 1413 h 3788"/>
                <a:gd name="T24" fmla="*/ 0 w 3875"/>
                <a:gd name="T25" fmla="*/ 3788 h 3788"/>
                <a:gd name="T26" fmla="*/ 2000 w 3875"/>
                <a:gd name="T27" fmla="*/ 3788 h 3788"/>
                <a:gd name="T28" fmla="*/ 1000 w 3875"/>
                <a:gd name="T29" fmla="*/ 2038 h 3788"/>
                <a:gd name="T30" fmla="*/ 875 w 3875"/>
                <a:gd name="T31" fmla="*/ 2163 h 3788"/>
                <a:gd name="T32" fmla="*/ 1000 w 3875"/>
                <a:gd name="T33" fmla="*/ 2288 h 3788"/>
                <a:gd name="T34" fmla="*/ 1125 w 3875"/>
                <a:gd name="T35" fmla="*/ 2163 h 3788"/>
                <a:gd name="T36" fmla="*/ 1000 w 3875"/>
                <a:gd name="T37" fmla="*/ 2038 h 3788"/>
                <a:gd name="T38" fmla="*/ 3054 w 3875"/>
                <a:gd name="T39" fmla="*/ 1920 h 3788"/>
                <a:gd name="T40" fmla="*/ 3518 w 3875"/>
                <a:gd name="T41" fmla="*/ 1722 h 3788"/>
                <a:gd name="T42" fmla="*/ 1604 w 3875"/>
                <a:gd name="T43" fmla="*/ 1875 h 3788"/>
                <a:gd name="T44" fmla="*/ 2769 w 3875"/>
                <a:gd name="T45" fmla="*/ 674 h 3788"/>
                <a:gd name="T46" fmla="*/ 2761 w 3875"/>
                <a:gd name="T47" fmla="*/ 144 h 3788"/>
                <a:gd name="T48" fmla="*/ 2231 w 3875"/>
                <a:gd name="T49" fmla="*/ 152 h 3788"/>
                <a:gd name="T50" fmla="*/ 1007 w 3875"/>
                <a:gd name="T51" fmla="*/ 1413 h 3788"/>
                <a:gd name="T52" fmla="*/ 3141 w 3875"/>
                <a:gd name="T53" fmla="*/ 2139 h 3788"/>
                <a:gd name="T54" fmla="*/ 3508 w 3875"/>
                <a:gd name="T55" fmla="*/ 2246 h 3788"/>
                <a:gd name="T56" fmla="*/ 3592 w 3875"/>
                <a:gd name="T57" fmla="*/ 1924 h 3788"/>
                <a:gd name="T58" fmla="*/ 2846 w 3875"/>
                <a:gd name="T59" fmla="*/ 268 h 3788"/>
                <a:gd name="T60" fmla="*/ 3141 w 3875"/>
                <a:gd name="T61" fmla="*/ 2139 h 3788"/>
                <a:gd name="T62" fmla="*/ 2575 w 3875"/>
                <a:gd name="T63" fmla="*/ 874 h 3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75" h="3788">
                  <a:moveTo>
                    <a:pt x="3549" y="2212"/>
                  </a:moveTo>
                  <a:cubicBezTo>
                    <a:pt x="3875" y="2538"/>
                    <a:pt x="3875" y="2538"/>
                    <a:pt x="3875" y="2538"/>
                  </a:cubicBezTo>
                  <a:cubicBezTo>
                    <a:pt x="3875" y="2913"/>
                    <a:pt x="3875" y="2913"/>
                    <a:pt x="3875" y="2913"/>
                  </a:cubicBezTo>
                  <a:moveTo>
                    <a:pt x="3195" y="2218"/>
                  </a:moveTo>
                  <a:cubicBezTo>
                    <a:pt x="2875" y="2538"/>
                    <a:pt x="2875" y="2538"/>
                    <a:pt x="2875" y="2538"/>
                  </a:cubicBezTo>
                  <a:cubicBezTo>
                    <a:pt x="2875" y="2913"/>
                    <a:pt x="2875" y="2913"/>
                    <a:pt x="2875" y="2913"/>
                  </a:cubicBezTo>
                  <a:moveTo>
                    <a:pt x="1000" y="1413"/>
                  </a:moveTo>
                  <a:cubicBezTo>
                    <a:pt x="655" y="1413"/>
                    <a:pt x="375" y="1693"/>
                    <a:pt x="375" y="2038"/>
                  </a:cubicBezTo>
                  <a:cubicBezTo>
                    <a:pt x="375" y="3788"/>
                    <a:pt x="375" y="3788"/>
                    <a:pt x="375" y="3788"/>
                  </a:cubicBezTo>
                  <a:cubicBezTo>
                    <a:pt x="1625" y="3788"/>
                    <a:pt x="1625" y="3788"/>
                    <a:pt x="1625" y="3788"/>
                  </a:cubicBezTo>
                  <a:cubicBezTo>
                    <a:pt x="1625" y="2038"/>
                    <a:pt x="1625" y="2038"/>
                    <a:pt x="1625" y="2038"/>
                  </a:cubicBezTo>
                  <a:cubicBezTo>
                    <a:pt x="1625" y="1693"/>
                    <a:pt x="1345" y="1413"/>
                    <a:pt x="1000" y="1413"/>
                  </a:cubicBezTo>
                  <a:close/>
                  <a:moveTo>
                    <a:pt x="0" y="3788"/>
                  </a:moveTo>
                  <a:cubicBezTo>
                    <a:pt x="2000" y="3788"/>
                    <a:pt x="2000" y="3788"/>
                    <a:pt x="2000" y="3788"/>
                  </a:cubicBezTo>
                  <a:moveTo>
                    <a:pt x="1000" y="2038"/>
                  </a:moveTo>
                  <a:cubicBezTo>
                    <a:pt x="931" y="2038"/>
                    <a:pt x="875" y="2094"/>
                    <a:pt x="875" y="2163"/>
                  </a:cubicBezTo>
                  <a:cubicBezTo>
                    <a:pt x="875" y="2232"/>
                    <a:pt x="931" y="2288"/>
                    <a:pt x="1000" y="2288"/>
                  </a:cubicBezTo>
                  <a:cubicBezTo>
                    <a:pt x="1069" y="2288"/>
                    <a:pt x="1125" y="2232"/>
                    <a:pt x="1125" y="2163"/>
                  </a:cubicBezTo>
                  <a:cubicBezTo>
                    <a:pt x="1125" y="2094"/>
                    <a:pt x="1069" y="2038"/>
                    <a:pt x="1000" y="2038"/>
                  </a:cubicBezTo>
                  <a:close/>
                  <a:moveTo>
                    <a:pt x="3054" y="1920"/>
                  </a:moveTo>
                  <a:cubicBezTo>
                    <a:pt x="3518" y="1722"/>
                    <a:pt x="3518" y="1722"/>
                    <a:pt x="3518" y="1722"/>
                  </a:cubicBezTo>
                  <a:moveTo>
                    <a:pt x="1604" y="1875"/>
                  </a:moveTo>
                  <a:cubicBezTo>
                    <a:pt x="2769" y="674"/>
                    <a:pt x="2769" y="674"/>
                    <a:pt x="2769" y="674"/>
                  </a:cubicBezTo>
                  <a:cubicBezTo>
                    <a:pt x="2913" y="526"/>
                    <a:pt x="2910" y="288"/>
                    <a:pt x="2761" y="144"/>
                  </a:cubicBezTo>
                  <a:cubicBezTo>
                    <a:pt x="2613" y="0"/>
                    <a:pt x="2375" y="3"/>
                    <a:pt x="2231" y="152"/>
                  </a:cubicBezTo>
                  <a:cubicBezTo>
                    <a:pt x="1007" y="1413"/>
                    <a:pt x="1007" y="1413"/>
                    <a:pt x="1007" y="1413"/>
                  </a:cubicBezTo>
                  <a:moveTo>
                    <a:pt x="3141" y="2139"/>
                  </a:moveTo>
                  <a:cubicBezTo>
                    <a:pt x="3202" y="2278"/>
                    <a:pt x="3375" y="2333"/>
                    <a:pt x="3508" y="2246"/>
                  </a:cubicBezTo>
                  <a:cubicBezTo>
                    <a:pt x="3612" y="2178"/>
                    <a:pt x="3643" y="2038"/>
                    <a:pt x="3592" y="1924"/>
                  </a:cubicBezTo>
                  <a:cubicBezTo>
                    <a:pt x="2846" y="268"/>
                    <a:pt x="2846" y="268"/>
                    <a:pt x="2846" y="268"/>
                  </a:cubicBezTo>
                  <a:moveTo>
                    <a:pt x="3141" y="2139"/>
                  </a:moveTo>
                  <a:cubicBezTo>
                    <a:pt x="2575" y="874"/>
                    <a:pt x="2575" y="874"/>
                    <a:pt x="2575" y="874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headEnd type="none"/>
              <a:tailEnd type="none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2B2BFAA-10AE-4CC6-B787-377ED74C1184}"/>
                </a:ext>
              </a:extLst>
            </p:cNvPr>
            <p:cNvCxnSpPr/>
            <p:nvPr/>
          </p:nvCxnSpPr>
          <p:spPr>
            <a:xfrm flipH="1">
              <a:off x="9429323" y="3366950"/>
              <a:ext cx="384778" cy="12527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97E0342-FBE5-414F-B2CE-E184767D2F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30603" y="3747230"/>
              <a:ext cx="411663" cy="101026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F40B4C2-E84B-4158-BE20-8EE79820B1AA}"/>
                </a:ext>
              </a:extLst>
            </p:cNvPr>
            <p:cNvCxnSpPr/>
            <p:nvPr/>
          </p:nvCxnSpPr>
          <p:spPr>
            <a:xfrm flipV="1">
              <a:off x="9429323" y="3602331"/>
              <a:ext cx="483163" cy="28574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96E66B-FCC1-485B-8138-BDE66BD0E2DB}"/>
                </a:ext>
              </a:extLst>
            </p:cNvPr>
            <p:cNvSpPr txBox="1"/>
            <p:nvPr/>
          </p:nvSpPr>
          <p:spPr>
            <a:xfrm>
              <a:off x="10383490" y="3401669"/>
              <a:ext cx="50861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1A1A1A"/>
                      </a:gs>
                      <a:gs pos="30000">
                        <a:srgbClr val="1A1A1A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IoT leaf devices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E5D9022-BD7F-422F-A48B-6B6633B40E63}"/>
                </a:ext>
              </a:extLst>
            </p:cNvPr>
            <p:cNvCxnSpPr/>
            <p:nvPr/>
          </p:nvCxnSpPr>
          <p:spPr>
            <a:xfrm>
              <a:off x="7958025" y="2756403"/>
              <a:ext cx="0" cy="394283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390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720E0-8F4D-457F-B7DC-F0F7A2AC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041" y="233045"/>
            <a:ext cx="6334759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/>
              <a:t>Contact details</a:t>
            </a:r>
            <a:endParaRPr lang="en-NL" sz="4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B0B5A-A582-4175-9304-3015F8BE6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NL" dirty="0"/>
              <a:t>4/</a:t>
            </a:r>
            <a:r>
              <a:rPr lang="en-US" dirty="0"/>
              <a:t>2</a:t>
            </a:r>
            <a:r>
              <a:rPr lang="en-NL" dirty="0"/>
              <a:t>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E0D50-8569-410F-99D7-4B2CA4B6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HSD_presentation_February_2019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B651C-7405-477B-927E-A126CF37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FD3825A-F843-4D2B-96F4-4E0D64270AD2}" type="slidenum">
              <a:rPr lang="en-NL" smtClean="0"/>
              <a:t>4</a:t>
            </a:fld>
            <a:endParaRPr lang="en-NL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26FECC5-B19A-4580-8F3D-1BBDE9452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029" y="2463878"/>
            <a:ext cx="5096698" cy="3206774"/>
          </a:xfrm>
          <a:prstGeom prst="rect">
            <a:avLst/>
          </a:prstGeom>
        </p:spPr>
      </p:pic>
      <p:pic>
        <p:nvPicPr>
          <p:cNvPr id="9" name="Picture 8" descr="A picture containing transport, plane&#10;&#10;Description generated with high confidence">
            <a:extLst>
              <a:ext uri="{FF2B5EF4-FFF2-40B4-BE49-F238E27FC236}">
                <a16:creationId xmlns:a16="http://schemas.microsoft.com/office/drawing/2014/main" id="{BB591864-8FA0-4E2F-9466-2FCB0BBD2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40" y="2013939"/>
            <a:ext cx="5590531" cy="372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0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10051</TotalTime>
  <Words>273</Words>
  <Application>Microsoft Office PowerPoint</Application>
  <PresentationFormat>Widescreen</PresentationFormat>
  <Paragraphs>56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Segoe UI Semilight</vt:lpstr>
      <vt:lpstr>Office Theme</vt:lpstr>
      <vt:lpstr>Custom Design</vt:lpstr>
      <vt:lpstr>We secure the communication</vt:lpstr>
      <vt:lpstr>  Your home network is at risk!</vt:lpstr>
      <vt:lpstr>TrustBox (Industrial)IoT Gateway</vt:lpstr>
      <vt:lpstr>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 Klos</dc:creator>
  <cp:lastModifiedBy>michel veldkamp</cp:lastModifiedBy>
  <cp:revision>263</cp:revision>
  <cp:lastPrinted>2019-01-04T10:33:55Z</cp:lastPrinted>
  <dcterms:created xsi:type="dcterms:W3CDTF">2018-01-17T09:02:20Z</dcterms:created>
  <dcterms:modified xsi:type="dcterms:W3CDTF">2019-02-04T06:39:12Z</dcterms:modified>
</cp:coreProperties>
</file>